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305" r:id="rId9"/>
    <p:sldId id="259" r:id="rId10"/>
    <p:sldId id="260" r:id="rId11"/>
    <p:sldId id="262" r:id="rId12"/>
    <p:sldId id="261" r:id="rId13"/>
    <p:sldId id="276" r:id="rId14"/>
    <p:sldId id="264" r:id="rId15"/>
    <p:sldId id="263" r:id="rId16"/>
    <p:sldId id="284" r:id="rId17"/>
    <p:sldId id="285" r:id="rId18"/>
    <p:sldId id="286" r:id="rId19"/>
    <p:sldId id="304" r:id="rId20"/>
    <p:sldId id="296" r:id="rId21"/>
    <p:sldId id="287" r:id="rId22"/>
    <p:sldId id="288" r:id="rId23"/>
    <p:sldId id="289" r:id="rId24"/>
    <p:sldId id="297" r:id="rId25"/>
    <p:sldId id="290" r:id="rId26"/>
    <p:sldId id="291" r:id="rId27"/>
    <p:sldId id="293" r:id="rId28"/>
    <p:sldId id="292" r:id="rId29"/>
    <p:sldId id="294" r:id="rId30"/>
    <p:sldId id="295" r:id="rId31"/>
    <p:sldId id="299" r:id="rId32"/>
    <p:sldId id="300" r:id="rId33"/>
    <p:sldId id="301" r:id="rId34"/>
    <p:sldId id="298" r:id="rId35"/>
    <p:sldId id="267" r:id="rId36"/>
    <p:sldId id="268" r:id="rId37"/>
    <p:sldId id="269" r:id="rId38"/>
    <p:sldId id="270" r:id="rId39"/>
    <p:sldId id="272" r:id="rId40"/>
    <p:sldId id="302" r:id="rId41"/>
    <p:sldId id="273" r:id="rId42"/>
    <p:sldId id="274" r:id="rId43"/>
    <p:sldId id="278" r:id="rId44"/>
    <p:sldId id="277" r:id="rId45"/>
    <p:sldId id="275" r:id="rId46"/>
    <p:sldId id="303" r:id="rId47"/>
    <p:sldId id="279" r:id="rId48"/>
    <p:sldId id="27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/>
    <p:restoredTop sz="95768"/>
  </p:normalViewPr>
  <p:slideViewPr>
    <p:cSldViewPr snapToGrid="0" snapToObjects="1">
      <p:cViewPr>
        <p:scale>
          <a:sx n="108" d="100"/>
          <a:sy n="108" d="100"/>
        </p:scale>
        <p:origin x="2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16/8/16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8B8E2-9FF0-8C47-9210-BA66A45EF6EF}" type="datetimeFigureOut">
              <a:t>16/8/16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6D972-6CA5-F143-8758-5D97F0BED6E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42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58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en-US" altLang="zh-CN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3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en-US" altLang="zh-CN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4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var path=require("path");var fs=require("fs");var http=require("http");var url=require("url");var qs=require("querystring");var root="public";var server=http.createServer();server.on('request',function(req,res){	res.setHeader('Content-Type','text/html;charset=utf8');	fs.createReadStream(path.join(root,req.url)).pipe(res);});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en-US" altLang="zh-CN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08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en-US" altLang="zh-CN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4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16/8/16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odejs.cn/doc/node/stream.html#stream_class_stream_readable" TargetMode="External"/><Relationship Id="rId3" Type="http://schemas.openxmlformats.org/officeDocument/2006/relationships/hyperlink" Target="http://nodejs.cn/doc/node/stream.html#stream_class_stream_writabl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odejs.cn/doc/node/events.html#events_class_eventemitter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odejs.cn/doc/node/events.html#events_class_eventemitt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enchalabs/connec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tom@163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Node.js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所有的回调函数，都是事件发生时，自动回调</a:t>
            </a:r>
          </a:p>
          <a:p>
            <a:endParaRPr kumimoji="1" lang="en-US" altLang="zh-CN"/>
          </a:p>
          <a:p>
            <a:r>
              <a:rPr kumimoji="1" lang="zh-CN" altLang="en-US"/>
              <a:t>事件的现场信息，将会以参数形式，传入到回调函数中。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事件驱动</a:t>
            </a:r>
          </a:p>
        </p:txBody>
      </p:sp>
    </p:spTree>
    <p:extLst>
      <p:ext uri="{BB962C8B-B14F-4D97-AF65-F5344CB8AC3E}">
        <p14:creationId xmlns:p14="http://schemas.microsoft.com/office/powerpoint/2010/main" val="93630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node</a:t>
            </a:r>
            <a:r>
              <a:rPr kumimoji="1" lang="zh-CN" altLang="en-US"/>
              <a:t>中的很多对象都是</a:t>
            </a:r>
            <a:r>
              <a:rPr kumimoji="1" lang="en-US" altLang="zh-CN"/>
              <a:t>EventEmitter</a:t>
            </a:r>
            <a:r>
              <a:rPr kumimoji="1" lang="zh-CN" altLang="en-US"/>
              <a:t>实例，工作原理如下：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EventEmitter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8" y="2107826"/>
            <a:ext cx="7454900" cy="194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68" y="4219386"/>
            <a:ext cx="6224120" cy="7349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868" y="5202423"/>
            <a:ext cx="9715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模块的开发使用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6" y="1531844"/>
            <a:ext cx="5197662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6" y="4812927"/>
            <a:ext cx="5197662" cy="162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56" y="2897841"/>
            <a:ext cx="5197662" cy="16539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774" y="2447363"/>
            <a:ext cx="6043720" cy="28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1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每次</a:t>
            </a:r>
            <a:r>
              <a:rPr kumimoji="1" lang="en-US" altLang="zh-CN"/>
              <a:t>require</a:t>
            </a:r>
            <a:r>
              <a:rPr kumimoji="1" lang="zh-CN" altLang="en-US"/>
              <a:t>操作是同步操作</a:t>
            </a:r>
          </a:p>
          <a:p>
            <a:endParaRPr kumimoji="1" lang="zh-CN" altLang="en-US"/>
          </a:p>
          <a:p>
            <a:r>
              <a:rPr kumimoji="1" lang="en-US" altLang="zh-CN"/>
              <a:t>require</a:t>
            </a:r>
            <a:r>
              <a:rPr kumimoji="1" lang="zh-CN" altLang="en-US"/>
              <a:t>操作会让“</a:t>
            </a:r>
            <a:r>
              <a:rPr kumimoji="1" lang="en-US" altLang="zh-CN"/>
              <a:t>exports=</a:t>
            </a:r>
            <a:r>
              <a:rPr kumimoji="1" lang="zh-CN" altLang="en-US"/>
              <a:t>”右边的代码获得一次执行机会</a:t>
            </a:r>
          </a:p>
          <a:p>
            <a:endParaRPr kumimoji="1" lang="zh-CN" altLang="en-US"/>
          </a:p>
          <a:p>
            <a:r>
              <a:rPr kumimoji="1" lang="zh-CN" altLang="en-US"/>
              <a:t>取得的对象，都是单例（系统会进行缓存）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module</a:t>
            </a:r>
            <a:r>
              <a:rPr kumimoji="1" lang="zh-CN" altLang="en-US"/>
              <a:t>注意的几点事项</a:t>
            </a:r>
          </a:p>
        </p:txBody>
      </p:sp>
    </p:spTree>
    <p:extLst>
      <p:ext uri="{BB962C8B-B14F-4D97-AF65-F5344CB8AC3E}">
        <p14:creationId xmlns:p14="http://schemas.microsoft.com/office/powerpoint/2010/main" val="27086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核心模块</a:t>
            </a:r>
          </a:p>
        </p:txBody>
      </p:sp>
    </p:spTree>
    <p:extLst>
      <p:ext uri="{BB962C8B-B14F-4D97-AF65-F5344CB8AC3E}">
        <p14:creationId xmlns:p14="http://schemas.microsoft.com/office/powerpoint/2010/main" val="103699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是一个“垫底对象”</a:t>
            </a:r>
          </a:p>
          <a:p>
            <a:r>
              <a:rPr kumimoji="1" lang="en-US" altLang="zh-CN"/>
              <a:t>console</a:t>
            </a:r>
            <a:endParaRPr kumimoji="1" lang="zh-CN" altLang="en-US"/>
          </a:p>
          <a:p>
            <a:r>
              <a:rPr kumimoji="1" lang="en-US" altLang="zh-CN"/>
              <a:t>__dirname,__filename</a:t>
            </a:r>
            <a:endParaRPr kumimoji="1" lang="zh-CN" altLang="en-US"/>
          </a:p>
          <a:p>
            <a:r>
              <a:rPr lang="en-US" altLang="zh-CN" b="1"/>
              <a:t>module</a:t>
            </a:r>
            <a:r>
              <a:rPr kumimoji="1" lang="en-US" altLang="zh-CN"/>
              <a:t>,exports(repl</a:t>
            </a:r>
            <a:r>
              <a:rPr kumimoji="1" lang="zh-CN" altLang="en-US"/>
              <a:t>无效</a:t>
            </a:r>
            <a:r>
              <a:rPr kumimoji="1" lang="en-US" altLang="zh-CN"/>
              <a:t>)module.exports==exports</a:t>
            </a:r>
            <a:endParaRPr kumimoji="1" lang="zh-CN" altLang="en-US"/>
          </a:p>
          <a:p>
            <a:r>
              <a:rPr kumimoji="1" lang="en-US" altLang="zh-CN"/>
              <a:t>require()</a:t>
            </a:r>
          </a:p>
          <a:p>
            <a:r>
              <a:rPr kumimoji="1" lang="en-US" altLang="zh-CN"/>
              <a:t>process</a:t>
            </a:r>
          </a:p>
          <a:p>
            <a:r>
              <a:rPr kumimoji="1" lang="zh-CN" altLang="en-US"/>
              <a:t>公用函数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  <a:p>
            <a:endParaRPr kumimoji="1" lang="zh-CN" altLang="en-US"/>
          </a:p>
          <a:p>
            <a:endParaRPr lang="en-US" altLang="zh-CN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global=this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83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内建模块</a:t>
            </a:r>
          </a:p>
          <a:p>
            <a:r>
              <a:rPr kumimoji="1" lang="zh-CN" altLang="en-US"/>
              <a:t>描述内存区的概念</a:t>
            </a:r>
          </a:p>
          <a:p>
            <a:r>
              <a:rPr kumimoji="1" lang="zh-CN" altLang="en-US"/>
              <a:t>提供大量语法糖，完成数据的存取操作</a:t>
            </a:r>
          </a:p>
          <a:p>
            <a:r>
              <a:rPr kumimoji="1" lang="zh-CN" altLang="en-US"/>
              <a:t>涉及</a:t>
            </a:r>
            <a:r>
              <a:rPr kumimoji="1" lang="en-US" altLang="zh-CN"/>
              <a:t>endoding</a:t>
            </a:r>
            <a:r>
              <a:rPr kumimoji="1" lang="zh-CN" altLang="en-US"/>
              <a:t>操作有：</a:t>
            </a:r>
            <a:r>
              <a:rPr kumimoji="1" lang="en-US" altLang="zh-CN"/>
              <a:t>utf8,ascii,utf16le,base64,binary,hex</a:t>
            </a:r>
            <a:endParaRPr kumimoji="1" lang="zh-CN" altLang="en-US"/>
          </a:p>
          <a:p>
            <a:r>
              <a:rPr kumimoji="1" lang="zh-CN" altLang="en-US"/>
              <a:t>内存分配好，无法变长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Buffer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7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/>
              <a:t>Buffer.from(array/arrayBuffer/string);</a:t>
            </a:r>
            <a:endParaRPr kumimoji="1" lang="zh-CN" altLang="en-US"/>
          </a:p>
          <a:p>
            <a:pPr>
              <a:lnSpc>
                <a:spcPct val="200000"/>
              </a:lnSpc>
            </a:pPr>
            <a:r>
              <a:rPr kumimoji="1" lang="en-US" altLang="zh-CN"/>
              <a:t>Buffer.alloc(size[fill],[encoding]);</a:t>
            </a:r>
            <a:endParaRPr kumimoji="1" lang="zh-CN" altLang="en-US"/>
          </a:p>
          <a:p>
            <a:pPr>
              <a:lnSpc>
                <a:spcPct val="200000"/>
              </a:lnSpc>
            </a:pPr>
            <a:r>
              <a:rPr kumimoji="1" lang="en-US" altLang="zh-CN"/>
              <a:t>new</a:t>
            </a:r>
            <a:r>
              <a:rPr kumimoji="1" lang="zh-CN" altLang="en-US"/>
              <a:t> </a:t>
            </a:r>
            <a:r>
              <a:rPr kumimoji="1" lang="en-US" altLang="zh-CN"/>
              <a:t>Buffer(..)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分配内存</a:t>
            </a:r>
          </a:p>
        </p:txBody>
      </p:sp>
    </p:spTree>
    <p:extLst>
      <p:ext uri="{BB962C8B-B14F-4D97-AF65-F5344CB8AC3E}">
        <p14:creationId xmlns:p14="http://schemas.microsoft.com/office/powerpoint/2010/main" val="129389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buf.fill();</a:t>
            </a:r>
            <a:endParaRPr kumimoji="1" lang="zh-CN" altLang="en-US"/>
          </a:p>
          <a:p>
            <a:r>
              <a:rPr kumimoji="1" lang="en-US" altLang="zh-CN"/>
              <a:t>buf.write(string)</a:t>
            </a:r>
            <a:endParaRPr kumimoji="1" lang="zh-CN" altLang="en-US"/>
          </a:p>
          <a:p>
            <a:r>
              <a:rPr kumimoji="1" lang="en-US" altLang="zh-CN"/>
              <a:t>buf.writeInt8()/writeInt32BE()…</a:t>
            </a:r>
            <a:endParaRPr kumimoji="1" lang="zh-CN" altLang="en-US"/>
          </a:p>
          <a:p>
            <a:r>
              <a:rPr kumimoji="1" lang="en-US" altLang="zh-CN"/>
              <a:t>buf.length</a:t>
            </a:r>
            <a:endParaRPr kumimoji="1" lang="zh-CN" altLang="en-US"/>
          </a:p>
          <a:p>
            <a:r>
              <a:rPr kumimoji="1" lang="en-US" altLang="zh-CN"/>
              <a:t>buf[index],buf.readInt8()/buf.toString(“utf8”);</a:t>
            </a:r>
            <a:endParaRPr kumimoji="1" lang="zh-CN" altLang="en-US"/>
          </a:p>
          <a:p>
            <a:r>
              <a:rPr kumimoji="1" lang="en-US" altLang="zh-CN"/>
              <a:t>buf.slice(start,end)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写入及读取</a:t>
            </a:r>
          </a:p>
        </p:txBody>
      </p:sp>
    </p:spTree>
    <p:extLst>
      <p:ext uri="{BB962C8B-B14F-4D97-AF65-F5344CB8AC3E}">
        <p14:creationId xmlns:p14="http://schemas.microsoft.com/office/powerpoint/2010/main" val="6719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Buffer.from(“abc”),</a:t>
            </a:r>
            <a:r>
              <a:rPr kumimoji="1" lang="zh-CN" altLang="en-US"/>
              <a:t>反转</a:t>
            </a:r>
          </a:p>
          <a:p>
            <a:r>
              <a:rPr kumimoji="1" lang="en-US" altLang="zh-CN"/>
              <a:t>Buffer.from(“</a:t>
            </a:r>
            <a:r>
              <a:rPr kumimoji="1" lang="zh-CN" altLang="en-US"/>
              <a:t>中国人”</a:t>
            </a:r>
            <a:r>
              <a:rPr kumimoji="1" lang="en-US" altLang="zh-CN"/>
              <a:t>)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demo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79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适合用于高</a:t>
            </a:r>
            <a:r>
              <a:rPr kumimoji="1" lang="en-US" altLang="zh-CN"/>
              <a:t>IO</a:t>
            </a:r>
            <a:r>
              <a:rPr kumimoji="1" lang="zh-CN" altLang="en-US"/>
              <a:t>负载，低</a:t>
            </a:r>
            <a:r>
              <a:rPr kumimoji="1" lang="en-US" altLang="zh-CN"/>
              <a:t>CPU</a:t>
            </a:r>
            <a:r>
              <a:rPr kumimoji="1" lang="zh-CN" altLang="en-US"/>
              <a:t>负载的，</a:t>
            </a:r>
            <a:r>
              <a:rPr kumimoji="1" lang="en-US" altLang="zh-CN"/>
              <a:t>DIRT</a:t>
            </a:r>
            <a:r>
              <a:rPr kumimoji="1" lang="zh-CN" altLang="en-US"/>
              <a:t>型应用</a:t>
            </a:r>
          </a:p>
          <a:p>
            <a:r>
              <a:rPr kumimoji="1" lang="zh-CN" altLang="en-US"/>
              <a:t>成为革命性的</a:t>
            </a:r>
            <a:r>
              <a:rPr kumimoji="1" lang="en-US" altLang="zh-CN"/>
              <a:t>JS</a:t>
            </a:r>
            <a:r>
              <a:rPr kumimoji="1" lang="zh-CN" altLang="en-US"/>
              <a:t>全栈开发的关键技术</a:t>
            </a:r>
          </a:p>
          <a:p>
            <a:r>
              <a:rPr kumimoji="1" lang="zh-CN" altLang="en-US"/>
              <a:t>事件驱动方式</a:t>
            </a:r>
          </a:p>
          <a:p>
            <a:r>
              <a:rPr kumimoji="1" lang="zh-CN" altLang="en-US"/>
              <a:t>异步操作</a:t>
            </a:r>
          </a:p>
          <a:p>
            <a:r>
              <a:rPr kumimoji="1" lang="en-US" altLang="zh-CN"/>
              <a:t>JavaScript</a:t>
            </a:r>
            <a:endParaRPr kumimoji="1" lang="zh-CN" altLang="en-US"/>
          </a:p>
          <a:p>
            <a:r>
              <a:rPr kumimoji="1" lang="en-US" altLang="zh-CN"/>
              <a:t>V8</a:t>
            </a:r>
            <a:r>
              <a:rPr kumimoji="1" lang="zh-CN" altLang="en-US"/>
              <a:t>引擎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https://nodejs.org/en/:since</a:t>
            </a:r>
            <a:r>
              <a:rPr kumimoji="1" lang="zh-CN" altLang="en-US"/>
              <a:t> </a:t>
            </a:r>
            <a:r>
              <a:rPr kumimoji="1" lang="en-US" altLang="zh-CN"/>
              <a:t>2009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4" y="3460976"/>
            <a:ext cx="4998571" cy="27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3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stream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59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stream.Readable</a:t>
            </a:r>
            <a:endParaRPr kumimoji="1" lang="zh-CN" altLang="en-US"/>
          </a:p>
          <a:p>
            <a:r>
              <a:rPr kumimoji="1" lang="en-US" altLang="zh-CN"/>
              <a:t>stream.Writeable</a:t>
            </a:r>
            <a:endParaRPr kumimoji="1" lang="zh-CN" altLang="en-US"/>
          </a:p>
          <a:p>
            <a:r>
              <a:rPr kumimoji="1" lang="en-US" altLang="zh-CN"/>
              <a:t>stream.Duplex</a:t>
            </a:r>
            <a:endParaRPr kumimoji="1" lang="zh-CN" altLang="en-US"/>
          </a:p>
          <a:p>
            <a:endParaRPr kumimoji="1" lang="zh-CN" altLang="en-US"/>
          </a:p>
          <a:p>
            <a:r>
              <a:rPr lang="en-US" altLang="zh-CN"/>
              <a:t>All streams are EventEmitters, but they also have other custom methods and properties</a:t>
            </a:r>
            <a:endParaRPr lang="zh-CN" altLang="en-US"/>
          </a:p>
          <a:p>
            <a:r>
              <a:rPr lang="en-US" altLang="zh-CN"/>
              <a:t>http.IncomingMessage, which is a Readable Stream</a:t>
            </a:r>
            <a:endParaRPr lang="zh-CN" altLang="en-US"/>
          </a:p>
          <a:p>
            <a:r>
              <a:rPr lang="en-US" altLang="zh-CN"/>
              <a:t>http.ServerResponse, which is a Writable Stream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Stream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10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event:data,end,error,readable,close</a:t>
            </a:r>
          </a:p>
          <a:p>
            <a:r>
              <a:rPr kumimoji="1" lang="en-US" altLang="zh-CN"/>
              <a:t>method:read(),pipe(Writable),pause(),resume(),setDefaultEncoding(encoding)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stream.Readable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94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event:pipe,drain,close,finish…</a:t>
            </a:r>
          </a:p>
          <a:p>
            <a:r>
              <a:rPr kumimoji="1" lang="en-US" altLang="zh-CN"/>
              <a:t>method:write(),end()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stream.Writable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186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FileSystem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81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File I/O is provided by simple wrappers around standard POSIX functions.</a:t>
            </a:r>
          </a:p>
          <a:p>
            <a:endParaRPr lang="en-US" altLang="zh-CN"/>
          </a:p>
          <a:p>
            <a:r>
              <a:rPr lang="en-US" altLang="zh-CN"/>
              <a:t>All the methods have asynchronous and synchronous forms.</a:t>
            </a:r>
          </a:p>
          <a:p>
            <a:r>
              <a:rPr kumimoji="1" lang="en-US" altLang="zh-CN"/>
              <a:t>method:file oprate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FileSystem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51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5" y="178130"/>
            <a:ext cx="6318782" cy="2400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19" y="2671947"/>
            <a:ext cx="6307991" cy="40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7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递归列出所有文件及目录</a:t>
            </a:r>
          </a:p>
          <a:p>
            <a:r>
              <a:rPr kumimoji="1" lang="zh-CN" altLang="en-US"/>
              <a:t>递归删除所有文件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Demo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827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ReadStream is a </a:t>
            </a:r>
            <a:r>
              <a:rPr lang="en-US" altLang="zh-CN">
                <a:hlinkClick r:id="rId2"/>
              </a:rPr>
              <a:t>Readable Stream</a:t>
            </a:r>
            <a:r>
              <a:rPr lang="en-US" altLang="zh-CN"/>
              <a:t>.</a:t>
            </a:r>
            <a:endParaRPr lang="zh-CN" altLang="en-US"/>
          </a:p>
          <a:p>
            <a:r>
              <a:rPr lang="en-US" altLang="zh-CN"/>
              <a:t>WriteStream is a </a:t>
            </a:r>
            <a:r>
              <a:rPr lang="en-US" altLang="zh-CN">
                <a:hlinkClick r:id="rId3"/>
              </a:rPr>
              <a:t>Writable Stream</a:t>
            </a:r>
            <a:r>
              <a:rPr lang="en-US" altLang="zh-CN"/>
              <a:t>.</a:t>
            </a:r>
            <a:endParaRPr lang="zh-CN" altLang="en-US"/>
          </a:p>
          <a:p>
            <a:endParaRPr lang="zh-CN" altLang="en-US"/>
          </a:p>
          <a:p>
            <a:r>
              <a:rPr kumimoji="1" lang="zh-CN" altLang="en-US"/>
              <a:t>使用流异步方式完成</a:t>
            </a:r>
          </a:p>
          <a:p>
            <a:r>
              <a:rPr kumimoji="1" lang="zh-CN" altLang="en-US"/>
              <a:t>使用管道方式完成</a:t>
            </a:r>
          </a:p>
          <a:p>
            <a:endParaRPr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fs.ReadStream/fs.WriteStream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230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net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49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ES</a:t>
            </a:r>
            <a:r>
              <a:rPr kumimoji="1" lang="zh-CN" altLang="en-US"/>
              <a:t>不存在“标准库”</a:t>
            </a:r>
          </a:p>
          <a:p>
            <a:r>
              <a:rPr kumimoji="1" lang="en-US" altLang="zh-CN"/>
              <a:t>common</a:t>
            </a:r>
            <a:r>
              <a:rPr kumimoji="1" lang="zh-CN" altLang="en-US"/>
              <a:t> </a:t>
            </a:r>
            <a:r>
              <a:rPr kumimoji="1" lang="en-US" altLang="zh-CN"/>
              <a:t>JS</a:t>
            </a:r>
            <a:r>
              <a:rPr kumimoji="1" lang="zh-CN" altLang="en-US"/>
              <a:t> 相当于</a:t>
            </a:r>
            <a:r>
              <a:rPr kumimoji="1" lang="en-US" altLang="zh-CN"/>
              <a:t>STL,JDK</a:t>
            </a:r>
            <a:r>
              <a:rPr kumimoji="1" lang="zh-CN" altLang="en-US"/>
              <a:t>的类库的概念，但也未标准化</a:t>
            </a:r>
          </a:p>
          <a:p>
            <a:r>
              <a:rPr kumimoji="1" lang="zh-CN" altLang="en-US"/>
              <a:t>最杰出之处，提出了“模块”概念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</a:t>
            </a:r>
            <a:r>
              <a:rPr kumimoji="1" lang="zh-CN" altLang="en-US"/>
              <a:t> </a:t>
            </a:r>
            <a:r>
              <a:rPr kumimoji="1" lang="en-US" altLang="zh-CN"/>
              <a:t>JS—commonjs.com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602691"/>
            <a:ext cx="10833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07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This object is an abstraction of a TCP or local socket</a:t>
            </a:r>
            <a:endParaRPr lang="zh-CN" altLang="en-US"/>
          </a:p>
          <a:p>
            <a:r>
              <a:rPr lang="en-US" altLang="zh-CN"/>
              <a:t>net.Socket instances implement a duplex Stream interface</a:t>
            </a:r>
            <a:endParaRPr lang="zh-CN" altLang="en-US"/>
          </a:p>
          <a:p>
            <a:r>
              <a:rPr lang="en-US" altLang="zh-CN"/>
              <a:t>net.Socket instances are </a:t>
            </a:r>
            <a:r>
              <a:rPr lang="en-US" altLang="zh-CN">
                <a:hlinkClick r:id="rId2"/>
              </a:rPr>
              <a:t>EventEmitter</a:t>
            </a:r>
            <a:endParaRPr lang="zh-CN" altLang="en-US"/>
          </a:p>
          <a:p>
            <a:endParaRPr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net.Socket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66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150858"/>
          </a:xfrm>
        </p:spPr>
        <p:txBody>
          <a:bodyPr/>
          <a:lstStyle/>
          <a:p>
            <a:r>
              <a:rPr kumimoji="1" lang="en-US" altLang="zh-CN"/>
              <a:t>new</a:t>
            </a:r>
            <a:r>
              <a:rPr kumimoji="1" lang="zh-CN" altLang="en-US"/>
              <a:t> </a:t>
            </a:r>
            <a:r>
              <a:rPr kumimoji="1" lang="en-US" altLang="zh-CN"/>
              <a:t>net.Socket().connect(port,ip,cb);</a:t>
            </a:r>
            <a:endParaRPr kumimoji="1" lang="zh-CN" altLang="en-US"/>
          </a:p>
          <a:p>
            <a:r>
              <a:rPr kumimoji="1" lang="en-US" altLang="zh-CN"/>
              <a:t>net.createConnection(port,ip,cb);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net.Socket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8635"/>
            <a:ext cx="711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8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This class is used to create a TCP or local server.</a:t>
            </a:r>
          </a:p>
          <a:p>
            <a:r>
              <a:rPr lang="en-US" altLang="zh-CN"/>
              <a:t>net.Server is an </a:t>
            </a:r>
            <a:r>
              <a:rPr lang="en-US" altLang="zh-CN">
                <a:hlinkClick r:id="rId2"/>
              </a:rPr>
              <a:t>EventEmitter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var</a:t>
            </a:r>
            <a:r>
              <a:rPr lang="zh-CN" altLang="en-US"/>
              <a:t> </a:t>
            </a:r>
            <a:r>
              <a:rPr lang="en-US" altLang="zh-CN"/>
              <a:t>server=net.createServer([cb]);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server.listen(port);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net.Server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870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839" y="106878"/>
            <a:ext cx="7439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81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88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http:Http</a:t>
            </a:r>
            <a:r>
              <a:rPr kumimoji="1" lang="zh-CN" altLang="en-US"/>
              <a:t>通讯模块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6903"/>
            <a:ext cx="5132294" cy="31837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362" y="1639929"/>
            <a:ext cx="46101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4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http.ServerResponse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312"/>
            <a:ext cx="10063348" cy="464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55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http.MessageIncoming:(request)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0250"/>
            <a:ext cx="8537620" cy="46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68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url</a:t>
            </a:r>
            <a:r>
              <a:rPr kumimoji="1" lang="zh-CN" altLang="en-US"/>
              <a:t> </a:t>
            </a:r>
            <a:r>
              <a:rPr kumimoji="1" lang="en-US" altLang="zh-CN"/>
              <a:t>&amp;</a:t>
            </a:r>
            <a:r>
              <a:rPr kumimoji="1" lang="zh-CN" altLang="en-US"/>
              <a:t> </a:t>
            </a:r>
            <a:r>
              <a:rPr kumimoji="1" lang="en-US" altLang="zh-CN"/>
              <a:t>querystring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2895"/>
            <a:ext cx="4889500" cy="250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71" y="1802595"/>
            <a:ext cx="5651500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09237"/>
            <a:ext cx="762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案例：静态服务器</a:t>
            </a:r>
          </a:p>
        </p:txBody>
      </p:sp>
    </p:spTree>
    <p:extLst>
      <p:ext uri="{BB962C8B-B14F-4D97-AF65-F5344CB8AC3E}">
        <p14:creationId xmlns:p14="http://schemas.microsoft.com/office/powerpoint/2010/main" val="110591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3" y="300842"/>
            <a:ext cx="9271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97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 </a:t>
            </a:r>
            <a:r>
              <a:rPr kumimoji="1" lang="en-US" altLang="zh-CN"/>
              <a:t>client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6" y="2006929"/>
            <a:ext cx="5773187" cy="4568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13" y="118753"/>
            <a:ext cx="5572227" cy="33132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13" y="3939569"/>
            <a:ext cx="5600576" cy="23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2136065"/>
          </a:xfrm>
        </p:spPr>
        <p:txBody>
          <a:bodyPr/>
          <a:lstStyle/>
          <a:p>
            <a:r>
              <a:rPr kumimoji="1" lang="en-US" altLang="zh-CN">
                <a:hlinkClick r:id="rId2"/>
              </a:rPr>
              <a:t>https://github.com/senchalabs/connect</a:t>
            </a:r>
            <a:endParaRPr kumimoji="1" lang="zh-CN" altLang="en-US"/>
          </a:p>
          <a:p>
            <a:r>
              <a:rPr lang="en-US" altLang="zh-CN"/>
              <a:t>Connect is an extensible HTTP server framework for </a:t>
            </a:r>
            <a:r>
              <a:rPr lang="en-US" altLang="zh-CN">
                <a:hlinkClick r:id="rId3"/>
              </a:rPr>
              <a:t>node</a:t>
            </a:r>
            <a:r>
              <a:rPr lang="en-US" altLang="zh-CN"/>
              <a:t> using “plugins” known as </a:t>
            </a:r>
            <a:r>
              <a:rPr lang="en-US" altLang="zh-CN" i="1"/>
              <a:t>middleware</a:t>
            </a:r>
            <a:r>
              <a:rPr lang="en-US" altLang="zh-CN"/>
              <a:t>.</a:t>
            </a:r>
            <a:endParaRPr lang="zh-CN" altLang="en-US"/>
          </a:p>
          <a:p>
            <a:r>
              <a:rPr kumimoji="1" lang="en-US" altLang="zh-CN"/>
              <a:t>npm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 </a:t>
            </a:r>
            <a:r>
              <a:rPr kumimoji="1" lang="en-US" altLang="zh-CN"/>
              <a:t>connect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connect: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3669030"/>
            <a:ext cx="590453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9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中间件、挂载（</a:t>
            </a:r>
            <a:r>
              <a:rPr lang="en-US" altLang="zh-CN" b="1"/>
              <a:t>Mount</a:t>
            </a:r>
            <a:r>
              <a:rPr kumimoji="1" lang="zh-CN" altLang="en-US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4470"/>
            <a:ext cx="5029200" cy="27148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05665"/>
            <a:ext cx="6233160" cy="24085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70" y="814574"/>
            <a:ext cx="4635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顺序很重要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24953"/>
            <a:ext cx="8080170" cy="46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通用错误处理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274"/>
            <a:ext cx="5613400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04" y="4188507"/>
            <a:ext cx="4889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npm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 </a:t>
            </a:r>
            <a:r>
              <a:rPr kumimoji="1" lang="en-US" altLang="zh-CN"/>
              <a:t>body-parser</a:t>
            </a:r>
            <a:endParaRPr kumimoji="1" lang="zh-CN" altLang="en-US"/>
          </a:p>
          <a:p>
            <a:r>
              <a:rPr kumimoji="1" lang="en-US" altLang="zh-CN"/>
              <a:t>parser=require(“body-parser”);</a:t>
            </a:r>
            <a:endParaRPr kumimoji="1" lang="zh-CN" altLang="en-US"/>
          </a:p>
          <a:p>
            <a:r>
              <a:rPr kumimoji="1" lang="zh-CN" altLang="en-US"/>
              <a:t>含有两个子插件：</a:t>
            </a:r>
            <a:r>
              <a:rPr kumimoji="1" lang="en-US" altLang="zh-CN"/>
              <a:t>parser.json,parser.urlencoded</a:t>
            </a:r>
            <a:r>
              <a:rPr kumimoji="1" lang="zh-CN" altLang="en-US"/>
              <a:t>或直接使用</a:t>
            </a:r>
            <a:r>
              <a:rPr kumimoji="1" lang="en-US" altLang="zh-CN"/>
              <a:t>parser()</a:t>
            </a:r>
            <a:r>
              <a:rPr kumimoji="1" lang="zh-CN" altLang="en-US"/>
              <a:t>，相当于加载两个插件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body-parser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" y="3532218"/>
            <a:ext cx="4199890" cy="3158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35" y="3532218"/>
            <a:ext cx="7604760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4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加入</a:t>
            </a:r>
            <a:r>
              <a:rPr lang="en-US" altLang="zh-CN"/>
              <a:t>middleware</a:t>
            </a:r>
            <a:r>
              <a:rPr lang="zh-CN" altLang="en-US"/>
              <a:t>可以使用</a:t>
            </a:r>
            <a:r>
              <a:rPr lang="en-US" altLang="zh-CN"/>
              <a:t>req.session</a:t>
            </a:r>
            <a:r>
              <a:rPr lang="zh-CN" altLang="en-US"/>
              <a:t>对象进行存取数据</a:t>
            </a:r>
            <a:r>
              <a:rPr lang="en-US" altLang="zh-CN"/>
              <a:t/>
            </a:r>
            <a:br>
              <a:rPr lang="en-US" altLang="zh-CN"/>
            </a:b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cookie-session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2978664"/>
            <a:ext cx="6324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3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npm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 </a:t>
            </a:r>
            <a:r>
              <a:rPr kumimoji="1" lang="en-US" altLang="zh-CN"/>
              <a:t>cookie-parser</a:t>
            </a:r>
            <a:endParaRPr kumimoji="1" lang="zh-CN" altLang="en-US"/>
          </a:p>
          <a:p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cp=require(“cookie-parser”)</a:t>
            </a:r>
            <a:endParaRPr kumimoji="1" lang="zh-CN" altLang="en-US"/>
          </a:p>
          <a:p>
            <a:r>
              <a:rPr kumimoji="1" lang="en-US" altLang="zh-CN"/>
              <a:t>app.use(“/”,cp);</a:t>
            </a:r>
            <a:endParaRPr kumimoji="1" lang="zh-CN" altLang="en-US"/>
          </a:p>
          <a:p>
            <a:r>
              <a:rPr kumimoji="1" lang="en-US" altLang="zh-CN"/>
              <a:t>req.cookies,</a:t>
            </a:r>
            <a:r>
              <a:rPr kumimoji="1" lang="zh-CN" altLang="en-US"/>
              <a:t>将会以</a:t>
            </a:r>
            <a:r>
              <a:rPr kumimoji="1" lang="en-US" altLang="zh-CN"/>
              <a:t>json</a:t>
            </a:r>
            <a:r>
              <a:rPr kumimoji="1" lang="zh-CN" altLang="en-US"/>
              <a:t>形式获取</a:t>
            </a:r>
            <a:r>
              <a:rPr kumimoji="1" lang="en-US" altLang="zh-CN"/>
              <a:t>cookies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cookie-parser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04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600">
                <a:effectLst/>
              </a:rPr>
              <a:t>crul</a:t>
            </a:r>
            <a:r>
              <a:rPr lang="zh-CN" altLang="en-US" sz="1600">
                <a:effectLst/>
              </a:rPr>
              <a:t> </a:t>
            </a:r>
            <a:r>
              <a:rPr lang="en-US" altLang="zh-CN" sz="1600">
                <a:effectLst/>
              </a:rPr>
              <a:t>–X</a:t>
            </a:r>
            <a:r>
              <a:rPr lang="zh-CN" altLang="en-US" sz="1600">
                <a:effectLst/>
              </a:rPr>
              <a:t> </a:t>
            </a:r>
            <a:r>
              <a:rPr lang="en-US" altLang="zh-CN" sz="1600">
                <a:effectLst/>
              </a:rPr>
              <a:t>POST</a:t>
            </a:r>
            <a:r>
              <a:rPr lang="zh-CN" altLang="en-US" sz="1600">
                <a:effectLst/>
              </a:rPr>
              <a:t> </a:t>
            </a:r>
            <a:r>
              <a:rPr lang="en-US" altLang="zh-CN" sz="1600">
                <a:effectLst/>
              </a:rPr>
              <a:t>–d</a:t>
            </a:r>
            <a:r>
              <a:rPr lang="zh-CN" altLang="en-US" sz="1600">
                <a:effectLst/>
              </a:rPr>
              <a:t> </a:t>
            </a:r>
            <a:r>
              <a:rPr lang="en-US" altLang="zh-CN" sz="1600">
                <a:effectLst/>
              </a:rPr>
              <a:t>‘uname=john&amp;age=100’</a:t>
            </a:r>
            <a:r>
              <a:rPr lang="zh-CN" altLang="en-US" sz="1600">
                <a:effectLst/>
              </a:rPr>
              <a:t> </a:t>
            </a:r>
            <a:r>
              <a:rPr lang="en-US" altLang="zh-CN" sz="1600"/>
              <a:t>localhost:3003/</a:t>
            </a:r>
            <a:endParaRPr lang="zh-CN" altLang="en-US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1600">
                <a:effectLst/>
              </a:rPr>
              <a:t>curl -X POST -H </a:t>
            </a:r>
            <a:r>
              <a:rPr lang="pt-BR" altLang="zh-CN" sz="1600"/>
              <a:t>“Content-Type: application/json”</a:t>
            </a:r>
            <a:r>
              <a:rPr lang="pt-BR" altLang="zh-CN" sz="1600">
                <a:effectLst/>
              </a:rPr>
              <a:t> -d </a:t>
            </a:r>
            <a:r>
              <a:rPr lang="pt-BR" altLang="zh-CN" sz="1600"/>
              <a:t>‘{“firstName”:“Tom”,“email”:</a:t>
            </a:r>
            <a:r>
              <a:rPr lang="pt-BR" altLang="zh-CN" sz="1600">
                <a:hlinkClick r:id="rId2"/>
              </a:rPr>
              <a:t>tom@163.com</a:t>
            </a:r>
            <a:r>
              <a:rPr lang="pt-BR" altLang="zh-CN" sz="1600"/>
              <a:t>,“password”:“123”}’</a:t>
            </a:r>
            <a:r>
              <a:rPr lang="pt-BR" altLang="zh-CN" sz="1600">
                <a:effectLst/>
              </a:rPr>
              <a:t> localhost:6013/users </a:t>
            </a:r>
            <a:endParaRPr lang="zh-CN" altLang="en-US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1600">
                <a:effectLst/>
              </a:rPr>
              <a:t>curl -X GET localhost:6013/users </a:t>
            </a:r>
            <a:endParaRPr lang="zh-CN" altLang="en-US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pt-BR" altLang="zh-CN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1600">
                <a:effectLst/>
              </a:rPr>
              <a:t>curl -X GET localhost:6013/users/</a:t>
            </a:r>
            <a:r>
              <a:rPr lang="en-US" altLang="zh-CN" sz="1600">
                <a:effectLst/>
              </a:rPr>
              <a:t>2</a:t>
            </a:r>
            <a:r>
              <a:rPr lang="pt-BR" altLang="zh-CN" sz="1600">
                <a:effectLst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1600">
                <a:effectLst/>
              </a:rPr>
              <a:t>curl -X PUT -H </a:t>
            </a:r>
            <a:r>
              <a:rPr lang="pt-BR" altLang="zh-CN" sz="1600"/>
              <a:t>"Content-Type: application/json"</a:t>
            </a:r>
            <a:r>
              <a:rPr lang="pt-BR" altLang="zh-CN" sz="1600">
                <a:effectLst/>
              </a:rPr>
              <a:t> -d </a:t>
            </a:r>
            <a:r>
              <a:rPr lang="pt-BR" altLang="zh-CN" sz="1600"/>
              <a:t>'{"firstName":"Tom1"}'</a:t>
            </a:r>
            <a:r>
              <a:rPr lang="pt-BR" altLang="zh-CN" sz="1600">
                <a:effectLst/>
              </a:rPr>
              <a:t> localhost:6015/users/575c139999e0d3270b4d35b6 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1600"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1600">
                <a:effectLst/>
              </a:rPr>
              <a:t>curl -X DELETE localhost:6016/users/</a:t>
            </a:r>
            <a:r>
              <a:rPr lang="en-US" altLang="zh-CN" sz="1600">
                <a:effectLst/>
              </a:rPr>
              <a:t>4</a:t>
            </a:r>
            <a:r>
              <a:rPr lang="pt-BR" altLang="zh-CN" sz="1600">
                <a:effectLst/>
              </a:rPr>
              <a:t> </a:t>
            </a:r>
            <a:r>
              <a:rPr lang="pt-BR" altLang="zh-CN" sz="1600"/>
              <a:t/>
            </a:r>
            <a:br>
              <a:rPr lang="pt-BR" altLang="zh-CN" sz="1600"/>
            </a:br>
            <a:endParaRPr kumimoji="1" lang="zh-CN" altLang="en-US" sz="1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curl</a:t>
            </a:r>
            <a:r>
              <a:rPr kumimoji="1" lang="zh-CN" altLang="en-US"/>
              <a:t>的操作</a:t>
            </a:r>
          </a:p>
        </p:txBody>
      </p:sp>
    </p:spTree>
    <p:extLst>
      <p:ext uri="{BB962C8B-B14F-4D97-AF65-F5344CB8AC3E}">
        <p14:creationId xmlns:p14="http://schemas.microsoft.com/office/powerpoint/2010/main" val="139943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1" y="937243"/>
            <a:ext cx="92964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9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</a:t>
            </a:r>
            <a:r>
              <a:rPr kumimoji="1" lang="zh-CN" altLang="en-US"/>
              <a:t>的实现</a:t>
            </a:r>
            <a:r>
              <a:rPr kumimoji="1" lang="en-US" altLang="zh-CN"/>
              <a:t>Rhino/Nashorn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15" y="1876548"/>
            <a:ext cx="9268808" cy="1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/>
              <a:t>内建模块，如</a:t>
            </a:r>
            <a:r>
              <a:rPr kumimoji="1" lang="en-US" altLang="zh-CN"/>
              <a:t>console,process,globals</a:t>
            </a:r>
            <a:endParaRPr kumimoji="1" lang="zh-CN" altLang="en-US"/>
          </a:p>
          <a:p>
            <a:pPr>
              <a:lnSpc>
                <a:spcPct val="200000"/>
              </a:lnSpc>
            </a:pPr>
            <a:r>
              <a:rPr kumimoji="1" lang="zh-CN" altLang="en-US"/>
              <a:t>自含模块：如：</a:t>
            </a:r>
            <a:r>
              <a:rPr kumimoji="1" lang="en-US" altLang="zh-CN"/>
              <a:t>fs,http,net,buffer…..</a:t>
            </a:r>
            <a:endParaRPr kumimoji="1" lang="zh-CN" altLang="en-US"/>
          </a:p>
          <a:p>
            <a:pPr>
              <a:lnSpc>
                <a:spcPct val="200000"/>
              </a:lnSpc>
            </a:pPr>
            <a:r>
              <a:rPr kumimoji="1" lang="zh-CN" altLang="en-US"/>
              <a:t>第三方模块：如</a:t>
            </a:r>
            <a:r>
              <a:rPr kumimoji="1" lang="en-US" altLang="zh-CN"/>
              <a:t>:cheerio,express,mongoose</a:t>
            </a:r>
            <a:endParaRPr kumimoji="1" lang="zh-CN" altLang="en-US"/>
          </a:p>
          <a:p>
            <a:pPr>
              <a:lnSpc>
                <a:spcPct val="200000"/>
              </a:lnSpc>
            </a:pPr>
            <a:r>
              <a:rPr kumimoji="1" lang="zh-CN" altLang="en-US"/>
              <a:t>自定义模块：“</a:t>
            </a:r>
            <a:r>
              <a:rPr kumimoji="1" lang="en-US" altLang="zh-CN"/>
              <a:t>./xx.js</a:t>
            </a:r>
            <a:r>
              <a:rPr kumimoji="1" lang="zh-CN" altLang="en-US"/>
              <a:t>”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35439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输出：</a:t>
            </a:r>
            <a:r>
              <a:rPr kumimoji="1" lang="en-US" altLang="zh-CN"/>
              <a:t>console.log/info/warn..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控制台的输入和输出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66" y="2398815"/>
            <a:ext cx="7445534" cy="37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2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32118" y="3980329"/>
            <a:ext cx="10621682" cy="219663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/>
              <a:t>1</a:t>
            </a:r>
            <a:r>
              <a:rPr kumimoji="1" lang="zh-CN" altLang="en-US"/>
              <a:t>、</a:t>
            </a:r>
            <a:r>
              <a:rPr kumimoji="1" lang="en-US" altLang="zh-CN"/>
              <a:t>fn1</a:t>
            </a:r>
            <a:r>
              <a:rPr kumimoji="1" lang="zh-CN" altLang="en-US"/>
              <a:t>调用后，不会等待</a:t>
            </a:r>
            <a:r>
              <a:rPr kumimoji="1" lang="en-US" altLang="zh-CN"/>
              <a:t>callback1</a:t>
            </a:r>
            <a:r>
              <a:rPr kumimoji="1" lang="zh-CN" altLang="en-US"/>
              <a:t>执行，直接</a:t>
            </a:r>
            <a:r>
              <a:rPr kumimoji="1" lang="en-US" altLang="zh-CN"/>
              <a:t>15</a:t>
            </a:r>
            <a:r>
              <a:rPr kumimoji="1" lang="zh-CN" altLang="en-US"/>
              <a:t>行，</a:t>
            </a:r>
          </a:p>
          <a:p>
            <a:pPr marL="0" indent="0">
              <a:buNone/>
            </a:pPr>
            <a:r>
              <a:rPr kumimoji="1" lang="en-US" altLang="zh-CN"/>
              <a:t>2</a:t>
            </a:r>
            <a:r>
              <a:rPr kumimoji="1" lang="zh-CN" altLang="en-US"/>
              <a:t>、等到事件产生时，调用</a:t>
            </a:r>
            <a:r>
              <a:rPr kumimoji="1" lang="en-US" altLang="zh-CN"/>
              <a:t>callback1,</a:t>
            </a:r>
            <a:r>
              <a:rPr kumimoji="1" lang="zh-CN" altLang="en-US"/>
              <a:t>执行</a:t>
            </a:r>
            <a:r>
              <a:rPr kumimoji="1" lang="en-US" altLang="zh-CN"/>
              <a:t>8</a:t>
            </a:r>
            <a:r>
              <a:rPr kumimoji="1" lang="zh-CN" altLang="en-US"/>
              <a:t>行</a:t>
            </a:r>
          </a:p>
          <a:p>
            <a:pPr marL="0" indent="0">
              <a:buNone/>
            </a:pPr>
            <a:r>
              <a:rPr kumimoji="1" lang="en-US" altLang="zh-CN"/>
              <a:t>3</a:t>
            </a:r>
            <a:r>
              <a:rPr kumimoji="1" lang="zh-CN" altLang="en-US"/>
              <a:t>、</a:t>
            </a:r>
            <a:r>
              <a:rPr kumimoji="1" lang="en-US" altLang="zh-CN"/>
              <a:t>fn2</a:t>
            </a:r>
            <a:r>
              <a:rPr kumimoji="1" lang="zh-CN" altLang="en-US"/>
              <a:t>调用后，不会等待</a:t>
            </a:r>
            <a:r>
              <a:rPr kumimoji="1" lang="en-US" altLang="zh-CN"/>
              <a:t>callback2</a:t>
            </a:r>
            <a:r>
              <a:rPr kumimoji="1" lang="zh-CN" altLang="en-US"/>
              <a:t>执行，直接</a:t>
            </a:r>
            <a:r>
              <a:rPr kumimoji="1" lang="en-US" altLang="zh-CN"/>
              <a:t>13</a:t>
            </a:r>
            <a:r>
              <a:rPr kumimoji="1" lang="zh-CN" altLang="en-US"/>
              <a:t>行</a:t>
            </a:r>
          </a:p>
          <a:p>
            <a:pPr marL="0" indent="0">
              <a:buNone/>
            </a:pPr>
            <a:r>
              <a:rPr kumimoji="1" lang="en-US" altLang="zh-CN"/>
              <a:t>4</a:t>
            </a:r>
            <a:r>
              <a:rPr kumimoji="1" lang="zh-CN" altLang="en-US"/>
              <a:t>、等到事件产生时，调用</a:t>
            </a:r>
            <a:r>
              <a:rPr kumimoji="1" lang="en-US" altLang="zh-CN"/>
              <a:t>callback2,</a:t>
            </a:r>
            <a:r>
              <a:rPr kumimoji="1" lang="zh-CN" altLang="en-US"/>
              <a:t>执行</a:t>
            </a:r>
            <a:r>
              <a:rPr kumimoji="1" lang="en-US" altLang="zh-CN"/>
              <a:t>10</a:t>
            </a:r>
            <a:r>
              <a:rPr kumimoji="1" lang="zh-CN" altLang="en-US"/>
              <a:t>行</a:t>
            </a:r>
          </a:p>
          <a:p>
            <a:pPr marL="0" indent="0">
              <a:buNone/>
            </a:pP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函数式异步编程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8" y="1358153"/>
            <a:ext cx="9652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1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17324</TotalTime>
  <Words>718</Words>
  <Application>Microsoft Macintosh PowerPoint</Application>
  <PresentationFormat>宽屏</PresentationFormat>
  <Paragraphs>155</Paragraphs>
  <Slides>48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DengXian</vt:lpstr>
      <vt:lpstr>DengXian Light</vt:lpstr>
      <vt:lpstr>Microsoft YaHei</vt:lpstr>
      <vt:lpstr>Monaco</vt:lpstr>
      <vt:lpstr>Arial</vt:lpstr>
      <vt:lpstr>Office 主题</vt:lpstr>
      <vt:lpstr>Node.js</vt:lpstr>
      <vt:lpstr>https://nodejs.org/en/:since 2009</vt:lpstr>
      <vt:lpstr>common JS—commonjs.com</vt:lpstr>
      <vt:lpstr>PowerPoint 演示文稿</vt:lpstr>
      <vt:lpstr>PowerPoint 演示文稿</vt:lpstr>
      <vt:lpstr>java的实现Rhino/Nashorn</vt:lpstr>
      <vt:lpstr>模块</vt:lpstr>
      <vt:lpstr>控制台的输入和输出</vt:lpstr>
      <vt:lpstr>函数式异步编程</vt:lpstr>
      <vt:lpstr>事件驱动</vt:lpstr>
      <vt:lpstr>EventEmitter</vt:lpstr>
      <vt:lpstr>模块的开发使用</vt:lpstr>
      <vt:lpstr>module注意的几点事项</vt:lpstr>
      <vt:lpstr>核心模块</vt:lpstr>
      <vt:lpstr>global=this</vt:lpstr>
      <vt:lpstr>Buffer</vt:lpstr>
      <vt:lpstr>分配内存</vt:lpstr>
      <vt:lpstr>写入及读取</vt:lpstr>
      <vt:lpstr>demo</vt:lpstr>
      <vt:lpstr>stream module</vt:lpstr>
      <vt:lpstr>Stream</vt:lpstr>
      <vt:lpstr>stream.Readable</vt:lpstr>
      <vt:lpstr>stream.Writable</vt:lpstr>
      <vt:lpstr>FileSystem Module</vt:lpstr>
      <vt:lpstr>FileSystem</vt:lpstr>
      <vt:lpstr>PowerPoint 演示文稿</vt:lpstr>
      <vt:lpstr>Demo</vt:lpstr>
      <vt:lpstr>fs.ReadStream/fs.WriteStream</vt:lpstr>
      <vt:lpstr>net module</vt:lpstr>
      <vt:lpstr>net.Socket</vt:lpstr>
      <vt:lpstr>net.Socket</vt:lpstr>
      <vt:lpstr>net.Server</vt:lpstr>
      <vt:lpstr>PowerPoint 演示文稿</vt:lpstr>
      <vt:lpstr>http module</vt:lpstr>
      <vt:lpstr>http:Http通讯模块</vt:lpstr>
      <vt:lpstr>http.ServerResponse</vt:lpstr>
      <vt:lpstr>http.MessageIncoming:(request)</vt:lpstr>
      <vt:lpstr>url &amp; querystring module</vt:lpstr>
      <vt:lpstr>案例：静态服务器</vt:lpstr>
      <vt:lpstr>http client</vt:lpstr>
      <vt:lpstr>connect:</vt:lpstr>
      <vt:lpstr>中间件、挂载（Mount）</vt:lpstr>
      <vt:lpstr>顺序很重要</vt:lpstr>
      <vt:lpstr>通用错误处理</vt:lpstr>
      <vt:lpstr>body-parser</vt:lpstr>
      <vt:lpstr>cookie-session</vt:lpstr>
      <vt:lpstr>cookie-parser</vt:lpstr>
      <vt:lpstr>curl的操作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Microsoft Office 用户</cp:lastModifiedBy>
  <cp:revision>304</cp:revision>
  <dcterms:created xsi:type="dcterms:W3CDTF">2016-05-12T01:33:20Z</dcterms:created>
  <dcterms:modified xsi:type="dcterms:W3CDTF">2016-08-16T14:11:16Z</dcterms:modified>
</cp:coreProperties>
</file>